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828" r:id="rId4"/>
  </p:sldMasterIdLst>
  <p:sldIdLst>
    <p:sldId id="263" r:id="rId5"/>
    <p:sldId id="256" r:id="rId6"/>
    <p:sldId id="257" r:id="rId7"/>
    <p:sldId id="268" r:id="rId8"/>
    <p:sldId id="267" r:id="rId9"/>
    <p:sldId id="266"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82" r:id="rId23"/>
    <p:sldId id="278" r:id="rId24"/>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0" d="100"/>
          <a:sy n="140" d="100"/>
        </p:scale>
        <p:origin x="13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777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5651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6708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2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5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1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8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3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5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5829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61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258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97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2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4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52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1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3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411935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5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61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258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97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86880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t>25/11/2022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7316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t>25/11/2022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8870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25/11/2022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099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28428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7337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t>25/11/2022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264230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73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730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7CAB675-0451-46BA-B838-2996E7357EA3}" type="datetimeFigureOut">
              <a:rPr lang="en-US" smtClean="0"/>
              <a:t>25/11/2022</a:t>
            </a:fld>
            <a:endParaRPr lang="en-US"/>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A664AD2-069D-416A-AF7A-E600FA375D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40.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40.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op10tphcm.com/" TargetMode="External"/><Relationship Id="rId1" Type="http://schemas.openxmlformats.org/officeDocument/2006/relationships/slideLayout" Target="../slideLayouts/slideLayout40.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3.png"/><Relationship Id="rId18" Type="http://schemas.microsoft.com/office/2007/relationships/hdphoto" Target="../media/hdphoto10.wdp"/><Relationship Id="rId26" Type="http://schemas.openxmlformats.org/officeDocument/2006/relationships/image" Target="../media/image20.png"/><Relationship Id="rId39" Type="http://schemas.microsoft.com/office/2007/relationships/hdphoto" Target="../media/hdphoto18.wdp"/><Relationship Id="rId3" Type="http://schemas.openxmlformats.org/officeDocument/2006/relationships/image" Target="../media/image8.png"/><Relationship Id="rId21" Type="http://schemas.microsoft.com/office/2007/relationships/hdphoto" Target="../media/hdphoto11.wdp"/><Relationship Id="rId34" Type="http://schemas.openxmlformats.org/officeDocument/2006/relationships/slide" Target="slide4.xml"/><Relationship Id="rId42" Type="http://schemas.microsoft.com/office/2007/relationships/hdphoto" Target="../media/hdphoto19.wdp"/><Relationship Id="rId7" Type="http://schemas.openxmlformats.org/officeDocument/2006/relationships/image" Target="../media/image10.png"/><Relationship Id="rId12" Type="http://schemas.microsoft.com/office/2007/relationships/hdphoto" Target="../media/hdphoto7.wdp"/><Relationship Id="rId17" Type="http://schemas.openxmlformats.org/officeDocument/2006/relationships/image" Target="../media/image15.png"/><Relationship Id="rId25" Type="http://schemas.microsoft.com/office/2007/relationships/hdphoto" Target="../media/hdphoto13.wdp"/><Relationship Id="rId33" Type="http://schemas.microsoft.com/office/2007/relationships/hdphoto" Target="../media/hdphoto16.wdp"/><Relationship Id="rId38" Type="http://schemas.openxmlformats.org/officeDocument/2006/relationships/image" Target="../media/image25.png"/><Relationship Id="rId2" Type="http://schemas.openxmlformats.org/officeDocument/2006/relationships/image" Target="../media/image7.jpg"/><Relationship Id="rId16" Type="http://schemas.microsoft.com/office/2007/relationships/hdphoto" Target="../media/hdphoto9.wdp"/><Relationship Id="rId20" Type="http://schemas.openxmlformats.org/officeDocument/2006/relationships/image" Target="../media/image17.png"/><Relationship Id="rId29" Type="http://schemas.openxmlformats.org/officeDocument/2006/relationships/image" Target="../media/image22.png"/><Relationship Id="rId41"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2.png"/><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slide" Target="slide5.xml"/><Relationship Id="rId40" Type="http://schemas.openxmlformats.org/officeDocument/2006/relationships/slide" Target="slide6.xml"/><Relationship Id="rId5" Type="http://schemas.openxmlformats.org/officeDocument/2006/relationships/image" Target="../media/image9.png"/><Relationship Id="rId15" Type="http://schemas.openxmlformats.org/officeDocument/2006/relationships/image" Target="../media/image14.png"/><Relationship Id="rId23" Type="http://schemas.microsoft.com/office/2007/relationships/hdphoto" Target="../media/hdphoto12.wdp"/><Relationship Id="rId28" Type="http://schemas.microsoft.com/office/2007/relationships/hdphoto" Target="../media/hdphoto14.wdp"/><Relationship Id="rId36" Type="http://schemas.microsoft.com/office/2007/relationships/hdphoto" Target="../media/hdphoto17.wdp"/><Relationship Id="rId10" Type="http://schemas.microsoft.com/office/2007/relationships/hdphoto" Target="../media/hdphoto6.wdp"/><Relationship Id="rId19" Type="http://schemas.openxmlformats.org/officeDocument/2006/relationships/image" Target="../media/image16.png"/><Relationship Id="rId31" Type="http://schemas.openxmlformats.org/officeDocument/2006/relationships/slide" Target="slide3.xml"/><Relationship Id="rId4" Type="http://schemas.microsoft.com/office/2007/relationships/hdphoto" Target="../media/hdphoto3.wdp"/><Relationship Id="rId9" Type="http://schemas.openxmlformats.org/officeDocument/2006/relationships/image" Target="../media/image11.png"/><Relationship Id="rId14" Type="http://schemas.microsoft.com/office/2007/relationships/hdphoto" Target="../media/hdphoto8.wdp"/><Relationship Id="rId22" Type="http://schemas.openxmlformats.org/officeDocument/2006/relationships/image" Target="../media/image18.png"/><Relationship Id="rId27" Type="http://schemas.openxmlformats.org/officeDocument/2006/relationships/image" Target="../media/image21.png"/><Relationship Id="rId30" Type="http://schemas.microsoft.com/office/2007/relationships/hdphoto" Target="../media/hdphoto15.wdp"/><Relationship Id="rId35" Type="http://schemas.openxmlformats.org/officeDocument/2006/relationships/image" Target="../media/image24.png"/><Relationship Id="rId43"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20.wdp"/><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Layout" Target="../slideLayouts/slideLayout23.xml"/><Relationship Id="rId6" Type="http://schemas.openxmlformats.org/officeDocument/2006/relationships/image" Target="../media/image30.png"/><Relationship Id="rId5" Type="http://schemas.microsoft.com/office/2007/relationships/hdphoto" Target="../media/hdphoto20.wdp"/><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g"/><Relationship Id="rId1" Type="http://schemas.openxmlformats.org/officeDocument/2006/relationships/slideLayout" Target="../slideLayouts/slideLayout34.xml"/><Relationship Id="rId6" Type="http://schemas.openxmlformats.org/officeDocument/2006/relationships/image" Target="../media/image29.png"/><Relationship Id="rId5" Type="http://schemas.microsoft.com/office/2007/relationships/hdphoto" Target="../media/hdphoto20.wdp"/><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20.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5"/>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009100"/>
            <a:ext cx="2819400" cy="954107"/>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A.HOẠT ĐỘNG KHỞI ĐỘNG</a:t>
            </a:r>
          </a:p>
        </p:txBody>
      </p:sp>
      <p:pic>
        <p:nvPicPr>
          <p:cNvPr id="3076" name="Picture 4"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5" y="16246"/>
            <a:ext cx="1709737" cy="726704"/>
          </a:xfrm>
          <a:prstGeom prst="rect">
            <a:avLst/>
          </a:prstGeom>
          <a:noFill/>
          <a:extLst>
            <a:ext uri="{909E8E84-426E-40DD-AFC4-6F175D3DCCD1}">
              <a14:hiddenFill xmlns:a14="http://schemas.microsoft.com/office/drawing/2010/main">
                <a:solidFill>
                  <a:srgbClr val="FFFFFF"/>
                </a:solidFill>
              </a14:hiddenFill>
            </a:ext>
          </a:extLst>
        </p:spPr>
      </p:pic>
      <p:pic>
        <p:nvPicPr>
          <p:cNvPr id="6"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77400" y="4505156"/>
            <a:ext cx="609600" cy="609600"/>
          </a:xfrm>
          <a:prstGeom prst="rect">
            <a:avLst/>
          </a:prstGeom>
        </p:spPr>
      </p:pic>
    </p:spTree>
    <p:extLst>
      <p:ext uri="{BB962C8B-B14F-4D97-AF65-F5344CB8AC3E}">
        <p14:creationId xmlns:p14="http://schemas.microsoft.com/office/powerpoint/2010/main" val="1370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15" repeatCount="indefinite"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95350"/>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(3/tr45 SGK)</a:t>
            </a:r>
            <a:endParaRPr lang="en-SG"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 y="1519237"/>
            <a:ext cx="57626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spTree>
    <p:extLst>
      <p:ext uri="{BB962C8B-B14F-4D97-AF65-F5344CB8AC3E}">
        <p14:creationId xmlns:p14="http://schemas.microsoft.com/office/powerpoint/2010/main" val="204655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9625"/>
            <a:ext cx="41338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7" y="2266950"/>
            <a:ext cx="38195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7750"/>
            <a:ext cx="56007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05" y="1478280"/>
            <a:ext cx="47529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22842"/>
            <a:ext cx="39814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413" y="2847975"/>
            <a:ext cx="3305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540" y="3257550"/>
            <a:ext cx="3352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37147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ppt_x"/>
                                          </p:val>
                                        </p:tav>
                                        <p:tav tm="100000">
                                          <p:val>
                                            <p:strVal val="#ppt_x"/>
                                          </p:val>
                                        </p:tav>
                                      </p:tavLst>
                                    </p:anim>
                                    <p:anim calcmode="lin" valueType="num">
                                      <p:cBhvr additive="base">
                                        <p:cTn id="3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9625"/>
            <a:ext cx="39528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62125"/>
            <a:ext cx="3905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952750"/>
            <a:ext cx="39814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3800475"/>
            <a:ext cx="2686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4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additive="base">
                                        <p:cTn id="23" dur="500" fill="hold"/>
                                        <p:tgtEl>
                                          <p:spTgt spid="4101"/>
                                        </p:tgtEl>
                                        <p:attrNameLst>
                                          <p:attrName>ppt_x</p:attrName>
                                        </p:attrNameLst>
                                      </p:cBhvr>
                                      <p:tavLst>
                                        <p:tav tm="0">
                                          <p:val>
                                            <p:strVal val="#ppt_x"/>
                                          </p:val>
                                        </p:tav>
                                        <p:tav tm="100000">
                                          <p:val>
                                            <p:strVal val="#ppt_x"/>
                                          </p:val>
                                        </p:tav>
                                      </p:tavLst>
                                    </p:anim>
                                    <p:anim calcmode="lin" valueType="num">
                                      <p:cBhvr additive="base">
                                        <p:cTn id="2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sp>
        <p:nvSpPr>
          <p:cNvPr id="2" name="Explosion 1 1"/>
          <p:cNvSpPr/>
          <p:nvPr/>
        </p:nvSpPr>
        <p:spPr>
          <a:xfrm>
            <a:off x="4038600" y="809625"/>
            <a:ext cx="4419600" cy="183832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0000FF"/>
                </a:solidFill>
                <a:latin typeface="Times New Roman" pitchFamily="18" charset="0"/>
                <a:cs typeface="Times New Roman" pitchFamily="18" charset="0"/>
              </a:rPr>
              <a:t>HOẠT ĐỘNG NHÓM</a:t>
            </a:r>
            <a:endParaRPr lang="en-SG" sz="2800" b="1" dirty="0">
              <a:solidFill>
                <a:srgbClr val="00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0450"/>
            <a:ext cx="62960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DỊCH VỤ CA NÔ ĐƯA ĐÓN MIỄN PHÍ - MerPerle Hon Tam Res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 y="991487"/>
            <a:ext cx="7748588" cy="356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7"/>
                                        </p:tgtEl>
                                        <p:attrNameLst>
                                          <p:attrName>style.visibility</p:attrName>
                                        </p:attrNameLst>
                                      </p:cBhvr>
                                      <p:to>
                                        <p:strVal val="visible"/>
                                      </p:to>
                                    </p:set>
                                    <p:animEffect transition="in" filter="barn(inVertical)">
                                      <p:cBhvr>
                                        <p:cTn id="18" dur="500"/>
                                        <p:tgtEl>
                                          <p:spTgt spid="51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127"/>
                                        </p:tgtEl>
                                        <p:attrNameLst>
                                          <p:attrName>ppt_x</p:attrName>
                                        </p:attrNameLst>
                                      </p:cBhvr>
                                      <p:tavLst>
                                        <p:tav tm="0">
                                          <p:val>
                                            <p:strVal val="ppt_x"/>
                                          </p:val>
                                        </p:tav>
                                        <p:tav tm="100000">
                                          <p:val>
                                            <p:strVal val="ppt_x"/>
                                          </p:val>
                                        </p:tav>
                                      </p:tavLst>
                                    </p:anim>
                                    <p:anim calcmode="lin" valueType="num">
                                      <p:cBhvr additive="base">
                                        <p:cTn id="23" dur="500"/>
                                        <p:tgtEl>
                                          <p:spTgt spid="5127"/>
                                        </p:tgtEl>
                                        <p:attrNameLst>
                                          <p:attrName>ppt_y</p:attrName>
                                        </p:attrNameLst>
                                      </p:cBhvr>
                                      <p:tavLst>
                                        <p:tav tm="0">
                                          <p:val>
                                            <p:strVal val="ppt_y"/>
                                          </p:val>
                                        </p:tav>
                                        <p:tav tm="100000">
                                          <p:val>
                                            <p:strVal val="1+ppt_h/2"/>
                                          </p:val>
                                        </p:tav>
                                      </p:tavLst>
                                    </p:anim>
                                    <p:set>
                                      <p:cBhvr>
                                        <p:cTn id="24" dur="1" fill="hold">
                                          <p:stCondLst>
                                            <p:cond delay="499"/>
                                          </p:stCondLst>
                                        </p:cTn>
                                        <p:tgtEl>
                                          <p:spTgt spid="51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1000" fill="hold"/>
                                        <p:tgtEl>
                                          <p:spTgt spid="5122"/>
                                        </p:tgtEl>
                                        <p:attrNameLst>
                                          <p:attrName>ppt_w</p:attrName>
                                        </p:attrNameLst>
                                      </p:cBhvr>
                                      <p:tavLst>
                                        <p:tav tm="0">
                                          <p:val>
                                            <p:fltVal val="0"/>
                                          </p:val>
                                        </p:tav>
                                        <p:tav tm="100000">
                                          <p:val>
                                            <p:strVal val="#ppt_w"/>
                                          </p:val>
                                        </p:tav>
                                      </p:tavLst>
                                    </p:anim>
                                    <p:anim calcmode="lin" valueType="num">
                                      <p:cBhvr>
                                        <p:cTn id="30" dur="1000" fill="hold"/>
                                        <p:tgtEl>
                                          <p:spTgt spid="5122"/>
                                        </p:tgtEl>
                                        <p:attrNameLst>
                                          <p:attrName>ppt_h</p:attrName>
                                        </p:attrNameLst>
                                      </p:cBhvr>
                                      <p:tavLst>
                                        <p:tav tm="0">
                                          <p:val>
                                            <p:fltVal val="0"/>
                                          </p:val>
                                        </p:tav>
                                        <p:tav tm="100000">
                                          <p:val>
                                            <p:strVal val="#ppt_h"/>
                                          </p:val>
                                        </p:tav>
                                      </p:tavLst>
                                    </p:anim>
                                    <p:anim calcmode="lin" valueType="num">
                                      <p:cBhvr>
                                        <p:cTn id="31" dur="1000" fill="hold"/>
                                        <p:tgtEl>
                                          <p:spTgt spid="5122"/>
                                        </p:tgtEl>
                                        <p:attrNameLst>
                                          <p:attrName>style.rotation</p:attrName>
                                        </p:attrNameLst>
                                      </p:cBhvr>
                                      <p:tavLst>
                                        <p:tav tm="0">
                                          <p:val>
                                            <p:fltVal val="90"/>
                                          </p:val>
                                        </p:tav>
                                        <p:tav tm="100000">
                                          <p:val>
                                            <p:fltVal val="0"/>
                                          </p:val>
                                        </p:tav>
                                      </p:tavLst>
                                    </p:anim>
                                    <p:animEffect transition="in" filter="fade">
                                      <p:cBhvr>
                                        <p:cTn id="3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809625"/>
            <a:ext cx="5486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48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a16="http://schemas.microsoft.com/office/drawing/2014/main" id="{8E5A2955-337B-4BDF-A907-406892977381}"/>
              </a:ext>
            </a:extLst>
          </p:cNvPr>
          <p:cNvSpPr txBox="1">
            <a:spLocks noChangeArrowheads="1"/>
          </p:cNvSpPr>
          <p:nvPr/>
        </p:nvSpPr>
        <p:spPr bwMode="auto">
          <a:xfrm>
            <a:off x="76200" y="13335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a:solidFill>
                  <a:schemeClr val="accent6">
                    <a:lumMod val="50000"/>
                  </a:schemeClr>
                </a:solidFill>
                <a:latin typeface="Times New Roman" pitchFamily="18" charset="0"/>
                <a:cs typeface="Times New Roman" pitchFamily="18" charset="0"/>
              </a:rPr>
              <a:t>Bài 7: Màn </a:t>
            </a:r>
            <a:r>
              <a:rPr lang="en-US" sz="3200" b="1" dirty="0" err="1">
                <a:solidFill>
                  <a:schemeClr val="accent6">
                    <a:lumMod val="50000"/>
                  </a:schemeClr>
                </a:solidFill>
                <a:latin typeface="Times New Roman" pitchFamily="18" charset="0"/>
                <a:cs typeface="Times New Roman" pitchFamily="18" charset="0"/>
              </a:rPr>
              <a:t>hình</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một</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chiếc</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ti</a:t>
            </a:r>
            <a:r>
              <a:rPr lang="en-US" sz="3200" b="1" dirty="0">
                <a:solidFill>
                  <a:schemeClr val="accent6">
                    <a:lumMod val="50000"/>
                  </a:schemeClr>
                </a:solidFill>
                <a:latin typeface="Times New Roman" pitchFamily="18" charset="0"/>
                <a:cs typeface="Times New Roman" pitchFamily="18" charset="0"/>
              </a:rPr>
              <a:t> vi </a:t>
            </a:r>
            <a:r>
              <a:rPr lang="en-US" sz="3200" b="1" dirty="0" err="1">
                <a:solidFill>
                  <a:schemeClr val="accent6">
                    <a:lumMod val="50000"/>
                  </a:schemeClr>
                </a:solidFill>
                <a:latin typeface="Times New Roman" pitchFamily="18" charset="0"/>
                <a:cs typeface="Times New Roman" pitchFamily="18" charset="0"/>
              </a:rPr>
              <a:t>có</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độ</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dài</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đường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chéo</a:t>
            </a:r>
            <a:r>
              <a:rPr lang="en-US" sz="3200" b="1" dirty="0">
                <a:solidFill>
                  <a:schemeClr val="accent6">
                    <a:lumMod val="50000"/>
                  </a:schemeClr>
                </a:solidFill>
                <a:latin typeface="Times New Roman" pitchFamily="18" charset="0"/>
                <a:cs typeface="Times New Roman" pitchFamily="18" charset="0"/>
              </a:rPr>
              <a:t> 55 inch, </a:t>
            </a:r>
            <a:r>
              <a:rPr lang="en-US" sz="3200" b="1" dirty="0" err="1">
                <a:solidFill>
                  <a:schemeClr val="accent6">
                    <a:lumMod val="50000"/>
                  </a:schemeClr>
                </a:solidFill>
                <a:latin typeface="Times New Roman" pitchFamily="18" charset="0"/>
                <a:cs typeface="Times New Roman" pitchFamily="18" charset="0"/>
              </a:rPr>
              <a:t>hãy</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tính</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độ</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dài</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đường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chéo</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của</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ti</a:t>
            </a:r>
            <a:r>
              <a:rPr lang="en-US" sz="3200" b="1" dirty="0">
                <a:solidFill>
                  <a:schemeClr val="accent6">
                    <a:lumMod val="50000"/>
                  </a:schemeClr>
                </a:solidFill>
                <a:latin typeface="Times New Roman" pitchFamily="18" charset="0"/>
                <a:cs typeface="Times New Roman" pitchFamily="18" charset="0"/>
              </a:rPr>
              <a:t> vi </a:t>
            </a:r>
            <a:r>
              <a:rPr lang="en-US" sz="3200" b="1" dirty="0" err="1">
                <a:solidFill>
                  <a:schemeClr val="accent6">
                    <a:lumMod val="50000"/>
                  </a:schemeClr>
                </a:solidFill>
                <a:latin typeface="Times New Roman" pitchFamily="18" charset="0"/>
                <a:cs typeface="Times New Roman" pitchFamily="18" charset="0"/>
              </a:rPr>
              <a:t>này</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theo</a:t>
            </a:r>
            <a:r>
              <a:rPr lang="en-US" sz="3200" b="1" dirty="0">
                <a:solidFill>
                  <a:schemeClr val="accent6">
                    <a:lumMod val="50000"/>
                  </a:schemeClr>
                </a:solidFill>
                <a:latin typeface="Times New Roman" pitchFamily="18" charset="0"/>
                <a:cs typeface="Times New Roman" pitchFamily="18" charset="0"/>
              </a:rPr>
              <a:t> cm ( </a:t>
            </a:r>
            <a:r>
              <a:rPr lang="en-US" sz="3200" b="1" dirty="0" err="1">
                <a:solidFill>
                  <a:schemeClr val="accent6">
                    <a:lumMod val="50000"/>
                  </a:schemeClr>
                </a:solidFill>
                <a:latin typeface="Times New Roman" pitchFamily="18" charset="0"/>
                <a:cs typeface="Times New Roman" pitchFamily="18" charset="0"/>
              </a:rPr>
              <a:t>làm</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tròn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đến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hàng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đơn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vị</a:t>
            </a:r>
            <a:r>
              <a:rPr lang="en-US" sz="3200" b="1" dirty="0">
                <a:solidFill>
                  <a:schemeClr val="accent6">
                    <a:lumMod val="50000"/>
                  </a:schemeClr>
                </a:solidFill>
                <a:latin typeface="Times New Roman" pitchFamily="18" charset="0"/>
                <a:cs typeface="Times New Roman" pitchFamily="18" charset="0"/>
              </a:rPr>
              <a:t>)</a:t>
            </a:r>
            <a:endParaRPr lang="en-US" altLang="en-US" sz="3200" b="1" dirty="0">
              <a:solidFill>
                <a:schemeClr val="accent6">
                  <a:lumMod val="50000"/>
                </a:schemeClr>
              </a:solidFill>
              <a:latin typeface="Times New Roman" pitchFamily="18" charset="0"/>
              <a:cs typeface="Times New Roman" pitchFamily="18" charset="0"/>
            </a:endParaRPr>
          </a:p>
        </p:txBody>
      </p:sp>
      <p:pic>
        <p:nvPicPr>
          <p:cNvPr id="3" name="Picture 3">
            <a:extLst>
              <a:ext uri="{FF2B5EF4-FFF2-40B4-BE49-F238E27FC236}">
                <a16:creationId xmlns:a16="http://schemas.microsoft.com/office/drawing/2014/main" id="{31DA607A-9876-42BF-8CFD-F2C7EC898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824037"/>
            <a:ext cx="80581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0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246D92-2C59-4F81-93BB-361BD636C983}"/>
              </a:ext>
            </a:extLst>
          </p:cNvPr>
          <p:cNvSpPr txBox="1"/>
          <p:nvPr/>
        </p:nvSpPr>
        <p:spPr>
          <a:xfrm>
            <a:off x="381000" y="209550"/>
            <a:ext cx="8176848" cy="1846659"/>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9.</a:t>
            </a:r>
            <a:r>
              <a:rPr lang="en-US" sz="2400" dirty="0">
                <a:latin typeface="Times New Roman" pitchFamily="18" charset="0"/>
                <a:cs typeface="Times New Roman" pitchFamily="18" charset="0"/>
              </a:rPr>
              <a:t> (6/tr45 SGK)</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Dân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Chí</a:t>
            </a:r>
            <a:r>
              <a:rPr lang="fr-FR" sz="2400" dirty="0">
                <a:latin typeface="Times New Roman" pitchFamily="18" charset="0"/>
                <a:cs typeface="Times New Roman" pitchFamily="18" charset="0"/>
              </a:rPr>
              <a:t> Minh </a:t>
            </a:r>
            <a:r>
              <a:rPr lang="fr-FR" sz="2400" dirty="0" err="1">
                <a:latin typeface="Times New Roman" pitchFamily="18" charset="0"/>
                <a:cs typeface="Times New Roman" pitchFamily="18" charset="0"/>
              </a:rPr>
              <a:t>tính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tháng</a:t>
            </a:r>
            <a:r>
              <a:rPr lang="fr-FR" sz="2400" dirty="0">
                <a:latin typeface="Times New Roman" pitchFamily="18" charset="0"/>
                <a:cs typeface="Times New Roman" pitchFamily="18" charset="0"/>
              </a:rPr>
              <a:t> 1 </a:t>
            </a:r>
            <a:r>
              <a:rPr lang="fr-FR" sz="2400" dirty="0" err="1">
                <a:latin typeface="Times New Roman" pitchFamily="18" charset="0"/>
                <a:cs typeface="Times New Roman" pitchFamily="18" charset="0"/>
              </a:rPr>
              <a:t>năm</a:t>
            </a:r>
            <a:r>
              <a:rPr lang="fr-FR" sz="2400" dirty="0">
                <a:latin typeface="Times New Roman" pitchFamily="18" charset="0"/>
                <a:cs typeface="Times New Roman" pitchFamily="18" charset="0"/>
              </a:rPr>
              <a:t> 2021 là 8 993 083 </a:t>
            </a:r>
            <a:r>
              <a:rPr lang="fr-FR" sz="2400" dirty="0" err="1">
                <a:latin typeface="Times New Roman" pitchFamily="18" charset="0"/>
                <a:cs typeface="Times New Roman" pitchFamily="18" charset="0"/>
              </a:rPr>
              <a:t>người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nguồn</a:t>
            </a:r>
            <a:r>
              <a:rPr lang="fr-FR" sz="2400" dirty="0">
                <a:latin typeface="Times New Roman" pitchFamily="18" charset="0"/>
                <a:cs typeface="Times New Roman" pitchFamily="18" charset="0"/>
              </a:rPr>
              <a:t> </a:t>
            </a:r>
            <a:r>
              <a:rPr lang="fr-FR" sz="2400" u="sng" dirty="0">
                <a:latin typeface="Times New Roman" pitchFamily="18" charset="0"/>
                <a:cs typeface="Times New Roman" pitchFamily="18" charset="0"/>
                <a:hlinkClick r:id="rId2"/>
              </a:rPr>
              <a:t>https://top10tphcm.com/</a:t>
            </a:r>
            <a:r>
              <a:rPr lang="fr-FR"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a:p>
            <a:r>
              <a:rPr lang="fr-FR" sz="2400" dirty="0" err="1">
                <a:latin typeface="Times New Roman" pitchFamily="18" charset="0"/>
                <a:cs typeface="Times New Roman" pitchFamily="18" charset="0"/>
              </a:rPr>
              <a:t>Hãy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làm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tròn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số</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hàng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nghìn</a:t>
            </a:r>
            <a:r>
              <a:rPr lang="fr-FR"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a:p>
            <a:endParaRPr lang="en-SG" dirty="0"/>
          </a:p>
        </p:txBody>
      </p:sp>
      <p:pic>
        <p:nvPicPr>
          <p:cNvPr id="3" name="Picture 2">
            <a:extLst>
              <a:ext uri="{FF2B5EF4-FFF2-40B4-BE49-F238E27FC236}">
                <a16:creationId xmlns:a16="http://schemas.microsoft.com/office/drawing/2014/main" id="{435240D1-FF0C-4B71-A4DD-0F467F0D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09750"/>
            <a:ext cx="47244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C48BC12-9B46-45B8-A200-E6A8FAE6B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482" y="1366732"/>
            <a:ext cx="3219047" cy="24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6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FF9F2-DC85-4018-A1EB-23D840AFB00B}"/>
              </a:ext>
            </a:extLst>
          </p:cNvPr>
          <p:cNvSpPr txBox="1"/>
          <p:nvPr/>
        </p:nvSpPr>
        <p:spPr>
          <a:xfrm>
            <a:off x="503683" y="17205"/>
            <a:ext cx="8502162" cy="2554545"/>
          </a:xfrm>
          <a:prstGeom prst="rect">
            <a:avLst/>
          </a:prstGeom>
          <a:noFill/>
        </p:spPr>
        <p:txBody>
          <a:bodyPr wrap="square" rtlCol="0">
            <a:spAutoFit/>
          </a:bodyPr>
          <a:lstStyle/>
          <a:p>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11</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Để đánh giá thể trạng (gầy, bình thường, thừa cân) của một người, người ta dùng chỉ số BMI (Body Mass Index). Chỉ số BMI được tính dựa trên chiều cao và cân nặng theo công thức </a:t>
            </a:r>
            <a:r>
              <a:rPr lang="vi-VN" sz="2000">
                <a:latin typeface="Times New Roman" pitchFamily="18" charset="0"/>
                <a:cs typeface="Times New Roman" pitchFamily="18" charset="0"/>
              </a:rPr>
              <a:t>sau:</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Hạnh và Phúc là hai người trưởng thành đang cần xác định thể trạng của mình.</a:t>
            </a:r>
            <a:endParaRPr lang="en-SG"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a) Hạnh cân nặng 50kg và cao 1,63m. Hãy cho </a:t>
            </a:r>
            <a:r>
              <a:rPr lang="en-SG" sz="2000" dirty="0" err="1">
                <a:latin typeface="Times New Roman" pitchFamily="18" charset="0"/>
                <a:cs typeface="Times New Roman" pitchFamily="18" charset="0"/>
              </a:rPr>
              <a:t>biết</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phân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loại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theo</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chỉ</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số</a:t>
            </a:r>
            <a:r>
              <a:rPr lang="en-SG" sz="2000" dirty="0">
                <a:latin typeface="Times New Roman" pitchFamily="18" charset="0"/>
                <a:cs typeface="Times New Roman" pitchFamily="18" charset="0"/>
              </a:rPr>
              <a:t> BMI </a:t>
            </a:r>
            <a:r>
              <a:rPr lang="en-SG" sz="2000" dirty="0" err="1">
                <a:latin typeface="Times New Roman" pitchFamily="18" charset="0"/>
                <a:cs typeface="Times New Roman" pitchFamily="18" charset="0"/>
              </a:rPr>
              <a:t>của</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Hạnh</a:t>
            </a:r>
            <a:r>
              <a:rPr lang="en-SG" sz="2000" dirty="0">
                <a:latin typeface="Times New Roman" pitchFamily="18" charset="0"/>
                <a:cs typeface="Times New Roman" pitchFamily="18" charset="0"/>
              </a:rPr>
              <a:t>?</a:t>
            </a:r>
          </a:p>
          <a:p>
            <a:r>
              <a:rPr lang="en-SG" sz="2000" dirty="0">
                <a:latin typeface="Times New Roman" pitchFamily="18" charset="0"/>
                <a:cs typeface="Times New Roman" pitchFamily="18" charset="0"/>
              </a:rPr>
              <a:t>b) </a:t>
            </a:r>
            <a:r>
              <a:rPr lang="en-SG" sz="2000" dirty="0" err="1">
                <a:latin typeface="Times New Roman" pitchFamily="18" charset="0"/>
                <a:cs typeface="Times New Roman" pitchFamily="18" charset="0"/>
              </a:rPr>
              <a:t>Phúc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cao</a:t>
            </a:r>
            <a:r>
              <a:rPr lang="en-SG" sz="2000" dirty="0">
                <a:latin typeface="Times New Roman" pitchFamily="18" charset="0"/>
                <a:cs typeface="Times New Roman" pitchFamily="18" charset="0"/>
              </a:rPr>
              <a:t> 1,73m </a:t>
            </a:r>
            <a:r>
              <a:rPr lang="en-SG" sz="2000" dirty="0" err="1">
                <a:latin typeface="Times New Roman" pitchFamily="18" charset="0"/>
                <a:cs typeface="Times New Roman" pitchFamily="18" charset="0"/>
              </a:rPr>
              <a:t>thì</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cân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nặng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trong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khoảng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nào</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để</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chỉ</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số</a:t>
            </a:r>
            <a:r>
              <a:rPr lang="en-SG" sz="2000" dirty="0">
                <a:latin typeface="Times New Roman" pitchFamily="18" charset="0"/>
                <a:cs typeface="Times New Roman" pitchFamily="18" charset="0"/>
              </a:rPr>
              <a:t> BMI </a:t>
            </a:r>
            <a:r>
              <a:rPr lang="en-SG" sz="2000" dirty="0" err="1">
                <a:latin typeface="Times New Roman" pitchFamily="18" charset="0"/>
                <a:cs typeface="Times New Roman" pitchFamily="18" charset="0"/>
              </a:rPr>
              <a:t>của</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Phúc</a:t>
            </a:r>
            <a:r>
              <a:rPr lang="en-SG" sz="2000" dirty="0">
                <a:latin typeface="Times New Roman" pitchFamily="18" charset="0"/>
                <a:cs typeface="Times New Roman" pitchFamily="18" charset="0"/>
              </a:rPr>
              <a:t> ở </a:t>
            </a:r>
            <a:r>
              <a:rPr lang="en-SG" sz="2000" dirty="0" err="1">
                <a:latin typeface="Times New Roman" pitchFamily="18" charset="0"/>
                <a:cs typeface="Times New Roman" pitchFamily="18" charset="0"/>
              </a:rPr>
              <a:t>mức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bình</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thường</a:t>
            </a:r>
            <a:r>
              <a:rPr lang="en-SG" sz="2000" dirty="0">
                <a:latin typeface="Times New Roman" pitchFamily="18" charset="0"/>
                <a:cs typeface="Times New Roman" pitchFamily="18" charset="0"/>
              </a:rPr>
              <a:t>? (l</a:t>
            </a:r>
            <a:r>
              <a:rPr lang="en-US" sz="2000" dirty="0" err="1">
                <a:latin typeface="Times New Roman" pitchFamily="18" charset="0"/>
                <a:cs typeface="Times New Roman" pitchFamily="18" charset="0"/>
              </a:rPr>
              <a:t>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a:t>
            </a:r>
            <a:endParaRPr lang="en-SG" sz="20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9643B8BF-CF56-4FA4-9C77-F3C43FB52387}"/>
              </a:ext>
            </a:extLst>
          </p:cNvPr>
          <p:cNvPicPr>
            <a:picLocks noChangeAspect="1"/>
          </p:cNvPicPr>
          <p:nvPr/>
        </p:nvPicPr>
        <p:blipFill>
          <a:blip r:embed="rId2">
            <a:alphaModFix/>
          </a:blip>
          <a:stretch>
            <a:fillRect/>
          </a:stretch>
        </p:blipFill>
        <p:spPr>
          <a:xfrm>
            <a:off x="4953000" y="2488205"/>
            <a:ext cx="4191000" cy="2682875"/>
          </a:xfrm>
          <a:prstGeom prst="rect">
            <a:avLst/>
          </a:prstGeom>
        </p:spPr>
      </p:pic>
    </p:spTree>
    <p:extLst>
      <p:ext uri="{BB962C8B-B14F-4D97-AF65-F5344CB8AC3E}">
        <p14:creationId xmlns:p14="http://schemas.microsoft.com/office/powerpoint/2010/main" val="38719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C3FBF71-AE9C-4BC1-879B-FEB4E023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3351"/>
            <a:ext cx="6400800" cy="218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629FE5ED-3469-4797-A6A5-F57AE8714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8007"/>
            <a:ext cx="6383522" cy="28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9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72" y="2290291"/>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93"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90"/>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70"/>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22"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7"/>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5"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49"/>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60170" y="3284666"/>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67" y="4132578"/>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8"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41"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6">
            <a:extLst>
              <a:ext uri="{BEBA8EAE-BF5A-486C-A8C5-ECC9F3942E4B}">
                <a14:imgProps xmlns:a14="http://schemas.microsoft.com/office/drawing/2010/main">
                  <a14:imgLayer r:embed="rId2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2932951"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4"/>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1" action="ppaction://hlinksldjump"/>
          </p:cNvPr>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23"/>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51" y="487758"/>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4"/>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43" action="ppaction://hlinksldjump"/>
          </p:cNvPr>
          <p:cNvSpPr/>
          <p:nvPr/>
        </p:nvSpPr>
        <p:spPr>
          <a:xfrm>
            <a:off x="7645400" y="4"/>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9527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72"/>
                                        </p:tgtEl>
                                        <p:attrNameLst>
                                          <p:attrName>r</p:attrName>
                                        </p:attrNameLst>
                                      </p:cBhvr>
                                    </p:animRot>
                                    <p:animRot by="-240000">
                                      <p:cBhvr>
                                        <p:cTn id="9" dur="400" fill="hold">
                                          <p:stCondLst>
                                            <p:cond delay="400"/>
                                          </p:stCondLst>
                                        </p:cTn>
                                        <p:tgtEl>
                                          <p:spTgt spid="72"/>
                                        </p:tgtEl>
                                        <p:attrNameLst>
                                          <p:attrName>r</p:attrName>
                                        </p:attrNameLst>
                                      </p:cBhvr>
                                    </p:animRot>
                                    <p:animRot by="240000">
                                      <p:cBhvr>
                                        <p:cTn id="10" dur="400" fill="hold">
                                          <p:stCondLst>
                                            <p:cond delay="800"/>
                                          </p:stCondLst>
                                        </p:cTn>
                                        <p:tgtEl>
                                          <p:spTgt spid="72"/>
                                        </p:tgtEl>
                                        <p:attrNameLst>
                                          <p:attrName>r</p:attrName>
                                        </p:attrNameLst>
                                      </p:cBhvr>
                                    </p:animRot>
                                    <p:animRot by="-240000">
                                      <p:cBhvr>
                                        <p:cTn id="11" dur="400" fill="hold">
                                          <p:stCondLst>
                                            <p:cond delay="1200"/>
                                          </p:stCondLst>
                                        </p:cTn>
                                        <p:tgtEl>
                                          <p:spTgt spid="72"/>
                                        </p:tgtEl>
                                        <p:attrNameLst>
                                          <p:attrName>r</p:attrName>
                                        </p:attrNameLst>
                                      </p:cBhvr>
                                    </p:animRot>
                                    <p:animRot by="120000">
                                      <p:cBhvr>
                                        <p:cTn id="12" dur="400" fill="hold">
                                          <p:stCondLst>
                                            <p:cond delay="16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61"/>
                                        </p:tgtEl>
                                        <p:attrNameLst>
                                          <p:attrName>r</p:attrName>
                                        </p:attrNameLst>
                                      </p:cBhvr>
                                    </p:animRot>
                                    <p:animRot by="-240000">
                                      <p:cBhvr>
                                        <p:cTn id="20" dur="200" fill="hold">
                                          <p:stCondLst>
                                            <p:cond delay="200"/>
                                          </p:stCondLst>
                                        </p:cTn>
                                        <p:tgtEl>
                                          <p:spTgt spid="61"/>
                                        </p:tgtEl>
                                        <p:attrNameLst>
                                          <p:attrName>r</p:attrName>
                                        </p:attrNameLst>
                                      </p:cBhvr>
                                    </p:animRot>
                                    <p:animRot by="240000">
                                      <p:cBhvr>
                                        <p:cTn id="21" dur="200" fill="hold">
                                          <p:stCondLst>
                                            <p:cond delay="400"/>
                                          </p:stCondLst>
                                        </p:cTn>
                                        <p:tgtEl>
                                          <p:spTgt spid="61"/>
                                        </p:tgtEl>
                                        <p:attrNameLst>
                                          <p:attrName>r</p:attrName>
                                        </p:attrNameLst>
                                      </p:cBhvr>
                                    </p:animRot>
                                    <p:animRot by="-240000">
                                      <p:cBhvr>
                                        <p:cTn id="22" dur="200" fill="hold">
                                          <p:stCondLst>
                                            <p:cond delay="600"/>
                                          </p:stCondLst>
                                        </p:cTn>
                                        <p:tgtEl>
                                          <p:spTgt spid="61"/>
                                        </p:tgtEl>
                                        <p:attrNameLst>
                                          <p:attrName>r</p:attrName>
                                        </p:attrNameLst>
                                      </p:cBhvr>
                                    </p:animRot>
                                    <p:animRot by="120000">
                                      <p:cBhvr>
                                        <p:cTn id="23" dur="200" fill="hold">
                                          <p:stCondLst>
                                            <p:cond delay="800"/>
                                          </p:stCondLst>
                                        </p:cTn>
                                        <p:tgtEl>
                                          <p:spTgt spid="61"/>
                                        </p:tgtEl>
                                        <p:attrNameLst>
                                          <p:attrName>r</p:attrName>
                                        </p:attrNameLst>
                                      </p:cBhvr>
                                    </p:animRot>
                                  </p:childTnLst>
                                </p:cTn>
                              </p:par>
                              <p:par>
                                <p:cTn id="24"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25" dur="15000" fill="hold"/>
                                        <p:tgtEl>
                                          <p:spTgt spid="61"/>
                                        </p:tgtEl>
                                        <p:attrNameLst>
                                          <p:attrName>ppt_x</p:attrName>
                                          <p:attrName>ppt_y</p:attrName>
                                        </p:attrNameLst>
                                      </p:cBhvr>
                                      <p:rCtr x="57674" y="-864"/>
                                    </p:animMotion>
                                  </p:childTnLst>
                                </p:cTn>
                              </p:par>
                              <p:par>
                                <p:cTn id="26" presetID="1" presetClass="exit" presetSubtype="0" fill="hold" nodeType="withEffect">
                                  <p:stCondLst>
                                    <p:cond delay="0"/>
                                  </p:stCondLst>
                                  <p:childTnLst>
                                    <p:set>
                                      <p:cBhvr>
                                        <p:cTn id="27" dur="1" fill="hold">
                                          <p:stCondLst>
                                            <p:cond delay="0"/>
                                          </p:stCondLst>
                                        </p:cTn>
                                        <p:tgtEl>
                                          <p:spTgt spid="6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32" presetClass="emph" presetSubtype="0" repeatCount="indefinite" fill="hold" nodeType="withEffect">
                                  <p:stCondLst>
                                    <p:cond delay="0"/>
                                  </p:stCondLst>
                                  <p:childTnLst>
                                    <p:animRot by="120000">
                                      <p:cBhvr>
                                        <p:cTn id="38" dur="400" fill="hold">
                                          <p:stCondLst>
                                            <p:cond delay="0"/>
                                          </p:stCondLst>
                                        </p:cTn>
                                        <p:tgtEl>
                                          <p:spTgt spid="67"/>
                                        </p:tgtEl>
                                        <p:attrNameLst>
                                          <p:attrName>r</p:attrName>
                                        </p:attrNameLst>
                                      </p:cBhvr>
                                    </p:animRot>
                                    <p:animRot by="-240000">
                                      <p:cBhvr>
                                        <p:cTn id="39" dur="800" fill="hold">
                                          <p:stCondLst>
                                            <p:cond delay="800"/>
                                          </p:stCondLst>
                                        </p:cTn>
                                        <p:tgtEl>
                                          <p:spTgt spid="67"/>
                                        </p:tgtEl>
                                        <p:attrNameLst>
                                          <p:attrName>r</p:attrName>
                                        </p:attrNameLst>
                                      </p:cBhvr>
                                    </p:animRot>
                                    <p:animRot by="240000">
                                      <p:cBhvr>
                                        <p:cTn id="40" dur="800" fill="hold">
                                          <p:stCondLst>
                                            <p:cond delay="1600"/>
                                          </p:stCondLst>
                                        </p:cTn>
                                        <p:tgtEl>
                                          <p:spTgt spid="67"/>
                                        </p:tgtEl>
                                        <p:attrNameLst>
                                          <p:attrName>r</p:attrName>
                                        </p:attrNameLst>
                                      </p:cBhvr>
                                    </p:animRot>
                                    <p:animRot by="-240000">
                                      <p:cBhvr>
                                        <p:cTn id="41" dur="800" fill="hold">
                                          <p:stCondLst>
                                            <p:cond delay="2400"/>
                                          </p:stCondLst>
                                        </p:cTn>
                                        <p:tgtEl>
                                          <p:spTgt spid="67"/>
                                        </p:tgtEl>
                                        <p:attrNameLst>
                                          <p:attrName>r</p:attrName>
                                        </p:attrNameLst>
                                      </p:cBhvr>
                                    </p:animRot>
                                    <p:animRot by="120000">
                                      <p:cBhvr>
                                        <p:cTn id="42" dur="800" fill="hold">
                                          <p:stCondLst>
                                            <p:cond delay="3200"/>
                                          </p:stCondLst>
                                        </p:cTn>
                                        <p:tgtEl>
                                          <p:spTgt spid="67"/>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300" fill="hold">
                                          <p:stCondLst>
                                            <p:cond delay="0"/>
                                          </p:stCondLst>
                                        </p:cTn>
                                        <p:tgtEl>
                                          <p:spTgt spid="66"/>
                                        </p:tgtEl>
                                        <p:attrNameLst>
                                          <p:attrName>r</p:attrName>
                                        </p:attrNameLst>
                                      </p:cBhvr>
                                    </p:animRot>
                                    <p:animRot by="-240000">
                                      <p:cBhvr>
                                        <p:cTn id="45" dur="600" fill="hold">
                                          <p:stCondLst>
                                            <p:cond delay="600"/>
                                          </p:stCondLst>
                                        </p:cTn>
                                        <p:tgtEl>
                                          <p:spTgt spid="66"/>
                                        </p:tgtEl>
                                        <p:attrNameLst>
                                          <p:attrName>r</p:attrName>
                                        </p:attrNameLst>
                                      </p:cBhvr>
                                    </p:animRot>
                                    <p:animRot by="240000">
                                      <p:cBhvr>
                                        <p:cTn id="46" dur="600" fill="hold">
                                          <p:stCondLst>
                                            <p:cond delay="1200"/>
                                          </p:stCondLst>
                                        </p:cTn>
                                        <p:tgtEl>
                                          <p:spTgt spid="66"/>
                                        </p:tgtEl>
                                        <p:attrNameLst>
                                          <p:attrName>r</p:attrName>
                                        </p:attrNameLst>
                                      </p:cBhvr>
                                    </p:animRot>
                                    <p:animRot by="-240000">
                                      <p:cBhvr>
                                        <p:cTn id="47" dur="600" fill="hold">
                                          <p:stCondLst>
                                            <p:cond delay="1800"/>
                                          </p:stCondLst>
                                        </p:cTn>
                                        <p:tgtEl>
                                          <p:spTgt spid="66"/>
                                        </p:tgtEl>
                                        <p:attrNameLst>
                                          <p:attrName>r</p:attrName>
                                        </p:attrNameLst>
                                      </p:cBhvr>
                                    </p:animRot>
                                    <p:animRot by="120000">
                                      <p:cBhvr>
                                        <p:cTn id="48" dur="600" fill="hold">
                                          <p:stCondLst>
                                            <p:cond delay="2400"/>
                                          </p:stCondLst>
                                        </p:cTn>
                                        <p:tgtEl>
                                          <p:spTgt spid="66"/>
                                        </p:tgtEl>
                                        <p:attrNameLst>
                                          <p:attrName>r</p:attrName>
                                        </p:attrNameLst>
                                      </p:cBhvr>
                                    </p:animRot>
                                  </p:childTnLst>
                                </p:cTn>
                              </p:par>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3" restart="whenNotActive" fill="hold" evtFilter="cancelBubble" nodeType="interactiveSeq">
                <p:stCondLst>
                  <p:cond evt="onClick" delay="0">
                    <p:tgtEl>
                      <p:spTgt spid="7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0"/>
                                        </p:tgtEl>
                                        <p:attrNameLst>
                                          <p:attrName>style.visibility</p:attrName>
                                        </p:attrNameLst>
                                      </p:cBhvr>
                                      <p:to>
                                        <p:strVal val="visible"/>
                                      </p:to>
                                    </p:set>
                                  </p:childTnLst>
                                </p:cTn>
                              </p:par>
                              <p:par>
                                <p:cTn id="58" presetID="32" presetClass="emph" presetSubtype="0" repeatCount="indefinite" fill="hold" nodeType="withEffect">
                                  <p:stCondLst>
                                    <p:cond delay="0"/>
                                  </p:stCondLst>
                                  <p:childTnLst>
                                    <p:animRot by="120000">
                                      <p:cBhvr>
                                        <p:cTn id="59" dur="500" fill="hold">
                                          <p:stCondLst>
                                            <p:cond delay="0"/>
                                          </p:stCondLst>
                                        </p:cTn>
                                        <p:tgtEl>
                                          <p:spTgt spid="70"/>
                                        </p:tgtEl>
                                        <p:attrNameLst>
                                          <p:attrName>r</p:attrName>
                                        </p:attrNameLst>
                                      </p:cBhvr>
                                    </p:animRot>
                                    <p:animRot by="-240000">
                                      <p:cBhvr>
                                        <p:cTn id="60" dur="1000" fill="hold">
                                          <p:stCondLst>
                                            <p:cond delay="1000"/>
                                          </p:stCondLst>
                                        </p:cTn>
                                        <p:tgtEl>
                                          <p:spTgt spid="70"/>
                                        </p:tgtEl>
                                        <p:attrNameLst>
                                          <p:attrName>r</p:attrName>
                                        </p:attrNameLst>
                                      </p:cBhvr>
                                    </p:animRot>
                                    <p:animRot by="240000">
                                      <p:cBhvr>
                                        <p:cTn id="61" dur="1000" fill="hold">
                                          <p:stCondLst>
                                            <p:cond delay="2000"/>
                                          </p:stCondLst>
                                        </p:cTn>
                                        <p:tgtEl>
                                          <p:spTgt spid="70"/>
                                        </p:tgtEl>
                                        <p:attrNameLst>
                                          <p:attrName>r</p:attrName>
                                        </p:attrNameLst>
                                      </p:cBhvr>
                                    </p:animRot>
                                    <p:animRot by="-240000">
                                      <p:cBhvr>
                                        <p:cTn id="62" dur="1000" fill="hold">
                                          <p:stCondLst>
                                            <p:cond delay="3000"/>
                                          </p:stCondLst>
                                        </p:cTn>
                                        <p:tgtEl>
                                          <p:spTgt spid="70"/>
                                        </p:tgtEl>
                                        <p:attrNameLst>
                                          <p:attrName>r</p:attrName>
                                        </p:attrNameLst>
                                      </p:cBhvr>
                                    </p:animRot>
                                    <p:animRot by="120000">
                                      <p:cBhvr>
                                        <p:cTn id="63" dur="1000" fill="hold">
                                          <p:stCondLst>
                                            <p:cond delay="4000"/>
                                          </p:stCondLst>
                                        </p:cTn>
                                        <p:tgtEl>
                                          <p:spTgt spid="70"/>
                                        </p:tgtEl>
                                        <p:attrNameLst>
                                          <p:attrName>r</p:attrName>
                                        </p:attrNameLst>
                                      </p:cBhvr>
                                    </p:animRot>
                                  </p:childTnLst>
                                </p:cTn>
                              </p:par>
                              <p:par>
                                <p:cTn id="64" presetID="1" presetClass="exit" presetSubtype="0" fill="hold" nodeType="withEffect">
                                  <p:stCondLst>
                                    <p:cond delay="0"/>
                                  </p:stCondLst>
                                  <p:childTnLst>
                                    <p:set>
                                      <p:cBhvr>
                                        <p:cTn id="65" dur="1" fill="hold">
                                          <p:stCondLst>
                                            <p:cond delay="0"/>
                                          </p:stCondLst>
                                        </p:cTn>
                                        <p:tgtEl>
                                          <p:spTgt spid="7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8" restart="whenNotActive" fill="hold" evtFilter="cancelBubble" nodeType="interactiveSeq">
                <p:stCondLst>
                  <p:cond evt="onClick" delay="0">
                    <p:tgtEl>
                      <p:spTgt spid="75"/>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32" presetClass="emph" presetSubtype="0" repeatCount="indefinite" fill="hold" nodeType="withEffect">
                                  <p:stCondLst>
                                    <p:cond delay="0"/>
                                  </p:stCondLst>
                                  <p:childTnLst>
                                    <p:animRot by="120000">
                                      <p:cBhvr>
                                        <p:cTn id="74" dur="200" fill="hold">
                                          <p:stCondLst>
                                            <p:cond delay="0"/>
                                          </p:stCondLst>
                                        </p:cTn>
                                        <p:tgtEl>
                                          <p:spTgt spid="74"/>
                                        </p:tgtEl>
                                        <p:attrNameLst>
                                          <p:attrName>r</p:attrName>
                                        </p:attrNameLst>
                                      </p:cBhvr>
                                    </p:animRot>
                                    <p:animRot by="-240000">
                                      <p:cBhvr>
                                        <p:cTn id="75" dur="400" fill="hold">
                                          <p:stCondLst>
                                            <p:cond delay="400"/>
                                          </p:stCondLst>
                                        </p:cTn>
                                        <p:tgtEl>
                                          <p:spTgt spid="74"/>
                                        </p:tgtEl>
                                        <p:attrNameLst>
                                          <p:attrName>r</p:attrName>
                                        </p:attrNameLst>
                                      </p:cBhvr>
                                    </p:animRot>
                                    <p:animRot by="240000">
                                      <p:cBhvr>
                                        <p:cTn id="76" dur="400" fill="hold">
                                          <p:stCondLst>
                                            <p:cond delay="800"/>
                                          </p:stCondLst>
                                        </p:cTn>
                                        <p:tgtEl>
                                          <p:spTgt spid="74"/>
                                        </p:tgtEl>
                                        <p:attrNameLst>
                                          <p:attrName>r</p:attrName>
                                        </p:attrNameLst>
                                      </p:cBhvr>
                                    </p:animRot>
                                    <p:animRot by="-240000">
                                      <p:cBhvr>
                                        <p:cTn id="77" dur="400" fill="hold">
                                          <p:stCondLst>
                                            <p:cond delay="1200"/>
                                          </p:stCondLst>
                                        </p:cTn>
                                        <p:tgtEl>
                                          <p:spTgt spid="74"/>
                                        </p:tgtEl>
                                        <p:attrNameLst>
                                          <p:attrName>r</p:attrName>
                                        </p:attrNameLst>
                                      </p:cBhvr>
                                    </p:animRot>
                                    <p:animRot by="120000">
                                      <p:cBhvr>
                                        <p:cTn id="78" dur="400" fill="hold">
                                          <p:stCondLst>
                                            <p:cond delay="1600"/>
                                          </p:stCondLst>
                                        </p:cTn>
                                        <p:tgtEl>
                                          <p:spTgt spid="74"/>
                                        </p:tgtEl>
                                        <p:attrNameLst>
                                          <p:attrName>r</p:attrName>
                                        </p:attrNameLst>
                                      </p:cBhvr>
                                    </p:animRot>
                                  </p:childTnLst>
                                </p:cTn>
                              </p:par>
                              <p:par>
                                <p:cTn id="79"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0" dur="35000" fill="hold"/>
                                        <p:tgtEl>
                                          <p:spTgt spid="74"/>
                                        </p:tgtEl>
                                        <p:attrNameLst>
                                          <p:attrName>ppt_x</p:attrName>
                                          <p:attrName>ppt_y</p:attrName>
                                        </p:attrNameLst>
                                      </p:cBhvr>
                                      <p:rCtr x="-60556" y="2407"/>
                                    </p:animMotion>
                                  </p:childTnLst>
                                </p:cTn>
                              </p:par>
                              <p:par>
                                <p:cTn id="81" presetID="1" presetClass="entr" presetSubtype="0"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32" presetClass="emph" presetSubtype="0" repeatCount="indefinite" fill="hold" nodeType="withEffect">
                                  <p:stCondLst>
                                    <p:cond delay="0"/>
                                  </p:stCondLst>
                                  <p:childTnLst>
                                    <p:animRot by="120000">
                                      <p:cBhvr>
                                        <p:cTn id="84" dur="200" fill="hold">
                                          <p:stCondLst>
                                            <p:cond delay="0"/>
                                          </p:stCondLst>
                                        </p:cTn>
                                        <p:tgtEl>
                                          <p:spTgt spid="76"/>
                                        </p:tgtEl>
                                        <p:attrNameLst>
                                          <p:attrName>r</p:attrName>
                                        </p:attrNameLst>
                                      </p:cBhvr>
                                    </p:animRot>
                                    <p:animRot by="-240000">
                                      <p:cBhvr>
                                        <p:cTn id="85" dur="400" fill="hold">
                                          <p:stCondLst>
                                            <p:cond delay="400"/>
                                          </p:stCondLst>
                                        </p:cTn>
                                        <p:tgtEl>
                                          <p:spTgt spid="76"/>
                                        </p:tgtEl>
                                        <p:attrNameLst>
                                          <p:attrName>r</p:attrName>
                                        </p:attrNameLst>
                                      </p:cBhvr>
                                    </p:animRot>
                                    <p:animRot by="240000">
                                      <p:cBhvr>
                                        <p:cTn id="86" dur="400" fill="hold">
                                          <p:stCondLst>
                                            <p:cond delay="800"/>
                                          </p:stCondLst>
                                        </p:cTn>
                                        <p:tgtEl>
                                          <p:spTgt spid="76"/>
                                        </p:tgtEl>
                                        <p:attrNameLst>
                                          <p:attrName>r</p:attrName>
                                        </p:attrNameLst>
                                      </p:cBhvr>
                                    </p:animRot>
                                    <p:animRot by="-240000">
                                      <p:cBhvr>
                                        <p:cTn id="87" dur="400" fill="hold">
                                          <p:stCondLst>
                                            <p:cond delay="1200"/>
                                          </p:stCondLst>
                                        </p:cTn>
                                        <p:tgtEl>
                                          <p:spTgt spid="76"/>
                                        </p:tgtEl>
                                        <p:attrNameLst>
                                          <p:attrName>r</p:attrName>
                                        </p:attrNameLst>
                                      </p:cBhvr>
                                    </p:animRot>
                                    <p:animRot by="120000">
                                      <p:cBhvr>
                                        <p:cTn id="88" dur="400" fill="hold">
                                          <p:stCondLst>
                                            <p:cond delay="1600"/>
                                          </p:stCondLst>
                                        </p:cTn>
                                        <p:tgtEl>
                                          <p:spTgt spid="76"/>
                                        </p:tgtEl>
                                        <p:attrNameLst>
                                          <p:attrName>r</p:attrName>
                                        </p:attrNameLst>
                                      </p:cBhvr>
                                    </p:animRot>
                                  </p:childTnLst>
                                </p:cTn>
                              </p:par>
                              <p:par>
                                <p:cTn id="89"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0" dur="32000" fill="hold"/>
                                        <p:tgtEl>
                                          <p:spTgt spid="76"/>
                                        </p:tgtEl>
                                        <p:attrNameLst>
                                          <p:attrName>ppt_x</p:attrName>
                                          <p:attrName>ppt_y</p:attrName>
                                        </p:attrNameLst>
                                      </p:cBhvr>
                                      <p:rCtr x="59531" y="-741"/>
                                    </p:animMotion>
                                  </p:childTnLst>
                                </p:cTn>
                              </p:par>
                              <p:par>
                                <p:cTn id="91" presetID="1" presetClass="exit" presetSubtype="0" fill="hold" nodeType="withEffect">
                                  <p:stCondLst>
                                    <p:cond delay="0"/>
                                  </p:stCondLst>
                                  <p:childTnLst>
                                    <p:set>
                                      <p:cBhvr>
                                        <p:cTn id="92" dur="1" fill="hold">
                                          <p:stCondLst>
                                            <p:cond delay="0"/>
                                          </p:stCondLst>
                                        </p:cTn>
                                        <p:tgtEl>
                                          <p:spTgt spid="7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5" restart="whenNotActive" fill="hold" evtFilter="cancelBubble" nodeType="interactiveSeq">
                <p:stCondLst>
                  <p:cond evt="onClick" delay="0">
                    <p:tgtEl>
                      <p:spTgt spid="7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78"/>
                                        </p:tgtEl>
                                        <p:attrNameLst>
                                          <p:attrName>style.visibility</p:attrName>
                                        </p:attrNameLst>
                                      </p:cBhvr>
                                      <p:to>
                                        <p:strVal val="visible"/>
                                      </p:to>
                                    </p:set>
                                  </p:childTnLst>
                                </p:cTn>
                              </p:par>
                              <p:par>
                                <p:cTn id="100" presetID="32" presetClass="emph" presetSubtype="0" repeatCount="indefinite" fill="hold" nodeType="withEffect">
                                  <p:stCondLst>
                                    <p:cond delay="0"/>
                                  </p:stCondLst>
                                  <p:childTnLst>
                                    <p:animRot by="120000">
                                      <p:cBhvr>
                                        <p:cTn id="101" dur="200" fill="hold">
                                          <p:stCondLst>
                                            <p:cond delay="0"/>
                                          </p:stCondLst>
                                        </p:cTn>
                                        <p:tgtEl>
                                          <p:spTgt spid="78"/>
                                        </p:tgtEl>
                                        <p:attrNameLst>
                                          <p:attrName>r</p:attrName>
                                        </p:attrNameLst>
                                      </p:cBhvr>
                                    </p:animRot>
                                    <p:animRot by="-240000">
                                      <p:cBhvr>
                                        <p:cTn id="102" dur="400" fill="hold">
                                          <p:stCondLst>
                                            <p:cond delay="400"/>
                                          </p:stCondLst>
                                        </p:cTn>
                                        <p:tgtEl>
                                          <p:spTgt spid="78"/>
                                        </p:tgtEl>
                                        <p:attrNameLst>
                                          <p:attrName>r</p:attrName>
                                        </p:attrNameLst>
                                      </p:cBhvr>
                                    </p:animRot>
                                    <p:animRot by="240000">
                                      <p:cBhvr>
                                        <p:cTn id="103" dur="400" fill="hold">
                                          <p:stCondLst>
                                            <p:cond delay="800"/>
                                          </p:stCondLst>
                                        </p:cTn>
                                        <p:tgtEl>
                                          <p:spTgt spid="78"/>
                                        </p:tgtEl>
                                        <p:attrNameLst>
                                          <p:attrName>r</p:attrName>
                                        </p:attrNameLst>
                                      </p:cBhvr>
                                    </p:animRot>
                                    <p:animRot by="-240000">
                                      <p:cBhvr>
                                        <p:cTn id="104" dur="400" fill="hold">
                                          <p:stCondLst>
                                            <p:cond delay="1200"/>
                                          </p:stCondLst>
                                        </p:cTn>
                                        <p:tgtEl>
                                          <p:spTgt spid="78"/>
                                        </p:tgtEl>
                                        <p:attrNameLst>
                                          <p:attrName>r</p:attrName>
                                        </p:attrNameLst>
                                      </p:cBhvr>
                                    </p:animRot>
                                    <p:animRot by="120000">
                                      <p:cBhvr>
                                        <p:cTn id="105" dur="400" fill="hold">
                                          <p:stCondLst>
                                            <p:cond delay="1600"/>
                                          </p:stCondLst>
                                        </p:cTn>
                                        <p:tgtEl>
                                          <p:spTgt spid="78"/>
                                        </p:tgtEl>
                                        <p:attrNameLst>
                                          <p:attrName>r</p:attrName>
                                        </p:attrNameLst>
                                      </p:cBhvr>
                                    </p:animRot>
                                  </p:childTnLst>
                                </p:cTn>
                              </p:par>
                              <p:par>
                                <p:cTn id="106"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07" dur="25000" fill="hold"/>
                                        <p:tgtEl>
                                          <p:spTgt spid="78"/>
                                        </p:tgtEl>
                                        <p:attrNameLst>
                                          <p:attrName>ppt_x</p:attrName>
                                          <p:attrName>ppt_y</p:attrName>
                                        </p:attrNameLst>
                                      </p:cBhvr>
                                      <p:rCtr x="-59601" y="1236"/>
                                    </p:animMotion>
                                  </p:childTnLst>
                                </p:cTn>
                              </p:par>
                              <p:par>
                                <p:cTn id="108" presetID="1" presetClass="exit" presetSubtype="0" fill="hold" nodeType="withEffect">
                                  <p:stCondLst>
                                    <p:cond delay="0"/>
                                  </p:stCondLst>
                                  <p:childTnLst>
                                    <p:set>
                                      <p:cBhvr>
                                        <p:cTn id="109"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A VIDEO NEN PPT\HÌNH ẢNH\Mick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36163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28">
            <a:hlinkClick r:id="" action="ppaction://noaction"/>
          </p:cNvPr>
          <p:cNvSpPr>
            <a:spLocks noChangeArrowheads="1" noChangeShapeType="1" noTextEdit="1"/>
          </p:cNvSpPr>
          <p:nvPr>
            <p:custDataLst>
              <p:tags r:id="rId2"/>
            </p:custDataLst>
          </p:nvPr>
        </p:nvSpPr>
        <p:spPr bwMode="auto">
          <a:xfrm>
            <a:off x="304800" y="4057650"/>
            <a:ext cx="8686800" cy="571500"/>
          </a:xfrm>
          <a:prstGeom prst="rect">
            <a:avLst/>
          </a:prstGeom>
        </p:spPr>
        <p:txBody>
          <a:bodyPr wrap="none" fromWordArt="1">
            <a:prstTxWarp prst="textCanDown">
              <a:avLst>
                <a:gd name="adj" fmla="val 33333"/>
              </a:avLst>
            </a:prstTxWarp>
          </a:bodyPr>
          <a:lstStyle/>
          <a:p>
            <a:pPr algn="ctr"/>
            <a:r>
              <a:rPr lang="pt-BR" sz="3600" b="1" kern="10">
                <a:ln w="9525">
                  <a:solidFill>
                    <a:srgbClr val="FF6600"/>
                  </a:solidFill>
                  <a:round/>
                  <a:headEnd/>
                  <a:tailEnd/>
                </a:ln>
                <a:solidFill>
                  <a:srgbClr val="FF0000"/>
                </a:solidFill>
                <a:latin typeface="Times New Roman"/>
                <a:cs typeface="Times New Roman"/>
              </a:rPr>
              <a:t>CHÚC CÁC EM HỌC TỐT!</a:t>
            </a:r>
            <a:endParaRPr lang="en-SG" sz="3600" b="1" kern="10">
              <a:ln w="9525">
                <a:solidFill>
                  <a:srgbClr val="FF6600"/>
                </a:solidFill>
                <a:round/>
                <a:headEnd/>
                <a:tailEnd/>
              </a:ln>
              <a:solidFill>
                <a:srgbClr val="FF0000"/>
              </a:solidFill>
              <a:latin typeface="Times New Roman"/>
              <a:cs typeface="Times New Roman"/>
            </a:endParaRPr>
          </a:p>
        </p:txBody>
      </p:sp>
      <p:pic>
        <p:nvPicPr>
          <p:cNvPr id="29698" name="Picture 2"/>
          <p:cNvPicPr>
            <a:picLocks noChangeAspect="1" noChangeArrowheads="1"/>
          </p:cNvPicPr>
          <p:nvPr/>
        </p:nvPicPr>
        <p:blipFill>
          <a:blip r:embed="rId5"/>
          <a:srcRect/>
          <a:stretch>
            <a:fillRect/>
          </a:stretch>
        </p:blipFill>
        <p:spPr bwMode="auto">
          <a:xfrm>
            <a:off x="4962525" y="263129"/>
            <a:ext cx="1905000" cy="13025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135069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1600200" y="1024180"/>
            <a:ext cx="57912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1.Tìm x,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|x| = 20,22</a:t>
            </a:r>
            <a:endParaRPr lang="en-US" sz="2000" dirty="0">
              <a:latin typeface="Times New Roman" pitchFamily="18" charset="0"/>
              <a:cs typeface="Times New Roman" pitchFamily="18" charset="0"/>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2743200" y="2794004"/>
            <a:ext cx="5597070" cy="584775"/>
          </a:xfrm>
          <a:prstGeom prst="rect">
            <a:avLst/>
          </a:prstGeom>
          <a:noFill/>
        </p:spPr>
        <p:txBody>
          <a:bodyPr wrap="square" rtlCol="0">
            <a:spAutoFit/>
          </a:bodyPr>
          <a:lstStyle/>
          <a:p>
            <a:r>
              <a:rPr lang="en-US" sz="3200" dirty="0">
                <a:latin typeface="Times New Roman" pitchFamily="18" charset="0"/>
                <a:cs typeface="Times New Roman" pitchFamily="18" charset="0"/>
              </a:rPr>
              <a:t>x = 20,22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x =  –  20,22</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3503"/>
            <a:ext cx="3048000" cy="2100001"/>
          </a:xfrm>
          <a:prstGeom prst="rect">
            <a:avLst/>
          </a:prstGeom>
        </p:spPr>
      </p:pic>
    </p:spTree>
    <p:extLst>
      <p:ext uri="{BB962C8B-B14F-4D97-AF65-F5344CB8AC3E}">
        <p14:creationId xmlns:p14="http://schemas.microsoft.com/office/powerpoint/2010/main" val="12141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1600208" y="1024179"/>
                <a:ext cx="5549901" cy="908197"/>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Câu 2.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14:m>
                  <m:oMath xmlns:m="http://schemas.openxmlformats.org/officeDocument/2006/math">
                    <m:rad>
                      <m:radPr>
                        <m:degHide m:val="on"/>
                        <m:ctrlPr>
                          <a:rPr lang="en-US" sz="3200" i="1" smtClean="0">
                            <a:solidFill>
                              <a:prstClr val="black"/>
                            </a:solidFill>
                            <a:latin typeface="Cambria Math" panose="02040503050406030204" pitchFamily="18" charset="0"/>
                            <a:cs typeface="Times New Roman" pitchFamily="18" charset="0"/>
                          </a:rPr>
                        </m:ctrlPr>
                      </m:radPr>
                      <m:deg/>
                      <m:e>
                        <m:r>
                          <a:rPr lang="en-US" sz="3200" b="0" i="1" smtClean="0">
                            <a:solidFill>
                              <a:prstClr val="black"/>
                            </a:solidFill>
                            <a:latin typeface="Cambria Math"/>
                            <a:cs typeface="Times New Roman" pitchFamily="18" charset="0"/>
                          </a:rPr>
                          <m:t>16</m:t>
                        </m:r>
                      </m:e>
                    </m:rad>
                    <m:r>
                      <a:rPr lang="en-US" sz="3200" b="0" i="1" smtClean="0">
                        <a:solidFill>
                          <a:prstClr val="black"/>
                        </a:solidFill>
                        <a:latin typeface="Cambria Math"/>
                        <a:cs typeface="Times New Roman" pitchFamily="18" charset="0"/>
                      </a:rPr>
                      <m:t>=?</m:t>
                    </m:r>
                  </m:oMath>
                </a14:m>
                <a:endParaRPr lang="en-US" sz="3200" dirty="0">
                  <a:solidFill>
                    <a:prstClr val="black"/>
                  </a:solidFill>
                  <a:latin typeface="Times New Roman" pitchFamily="18" charset="0"/>
                  <a:cs typeface="Times New Roman" pitchFamily="18" charset="0"/>
                </a:endParaRPr>
              </a:p>
              <a:p>
                <a:endParaRPr lang="en-US"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8" y="1024179"/>
                <a:ext cx="5549901" cy="908197"/>
              </a:xfrm>
              <a:prstGeom prst="rect">
                <a:avLst/>
              </a:prstGeom>
              <a:blipFill rotWithShape="1">
                <a:blip r:embed="rId6"/>
                <a:stretch>
                  <a:fillRect l="-2857" t="-4027"/>
                </a:stretch>
              </a:blipFill>
            </p:spPr>
            <p:txBody>
              <a:bodyPr/>
              <a:lstStyle/>
              <a:p>
                <a:r>
                  <a:rPr lang="en-SG">
                    <a:noFill/>
                  </a:rPr>
                  <a:t> </a:t>
                </a:r>
              </a:p>
            </p:txBody>
          </p:sp>
        </mc:Fallback>
      </mc:AlternateContent>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6" name="TextBox 5"/>
              <p:cNvSpPr txBox="1"/>
              <p:nvPr/>
            </p:nvSpPr>
            <p:spPr>
              <a:xfrm>
                <a:off x="2743200" y="2794006"/>
                <a:ext cx="5597070" cy="919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3200" i="1" smtClean="0">
                              <a:solidFill>
                                <a:prstClr val="black"/>
                              </a:solidFill>
                              <a:latin typeface="Cambria Math" panose="02040503050406030204" pitchFamily="18" charset="0"/>
                              <a:cs typeface="Times New Roman" pitchFamily="18" charset="0"/>
                            </a:rPr>
                          </m:ctrlPr>
                        </m:radPr>
                        <m:deg/>
                        <m:e>
                          <m:r>
                            <a:rPr lang="en-US" sz="3200" b="0" i="1" smtClean="0">
                              <a:solidFill>
                                <a:prstClr val="black"/>
                              </a:solidFill>
                              <a:latin typeface="Cambria Math"/>
                              <a:cs typeface="Times New Roman" pitchFamily="18" charset="0"/>
                            </a:rPr>
                            <m:t>16</m:t>
                          </m:r>
                        </m:e>
                      </m:rad>
                      <m:r>
                        <a:rPr lang="en-US" sz="3200" b="0" i="1" smtClean="0">
                          <a:solidFill>
                            <a:prstClr val="black"/>
                          </a:solidFill>
                          <a:latin typeface="Cambria Math"/>
                          <a:cs typeface="Times New Roman" pitchFamily="18" charset="0"/>
                        </a:rPr>
                        <m:t>=4</m:t>
                      </m:r>
                    </m:oMath>
                  </m:oMathPara>
                </a14:m>
                <a:endParaRPr lang="en-US" sz="3200" dirty="0">
                  <a:solidFill>
                    <a:prstClr val="black"/>
                  </a:solidFill>
                  <a:latin typeface="Times New Roman" pitchFamily="18" charset="0"/>
                  <a:cs typeface="Times New Roman" pitchFamily="18" charset="0"/>
                </a:endParaRPr>
              </a:p>
              <a:p>
                <a:endParaRPr lang="en-US"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43200" y="2794006"/>
                <a:ext cx="5597070" cy="919867"/>
              </a:xfrm>
              <a:prstGeom prst="rect">
                <a:avLst/>
              </a:prstGeom>
              <a:blipFill rotWithShape="1">
                <a:blip r:embed="rId7"/>
                <a:stretch>
                  <a:fillRect/>
                </a:stretch>
              </a:blipFill>
            </p:spPr>
            <p:txBody>
              <a:bodyPr/>
              <a:lstStyle/>
              <a:p>
                <a:r>
                  <a:rPr lang="en-SG">
                    <a:noFill/>
                  </a:rPr>
                  <a:t> </a:t>
                </a:r>
              </a:p>
            </p:txBody>
          </p:sp>
        </mc:Fallback>
      </mc:AlternateContent>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00" y="3224891"/>
            <a:ext cx="2812379" cy="1937663"/>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7162800" cy="1981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1600200" y="819150"/>
            <a:ext cx="7162800" cy="2154436"/>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3.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7A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37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19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2)</a:t>
            </a:r>
            <a:r>
              <a:rPr lang="en-US" sz="2800" dirty="0">
                <a:solidFill>
                  <a:prstClr val="black"/>
                </a:solidFill>
                <a:latin typeface="Times New Roman" pitchFamily="18" charset="0"/>
                <a:cs typeface="Times New Roman" pitchFamily="18" charset="0"/>
              </a:rPr>
              <a:t> ?</a:t>
            </a:r>
          </a:p>
          <a:p>
            <a:endParaRPr lang="en-US" dirty="0">
              <a:solidFill>
                <a:prstClr val="black"/>
              </a:solidFill>
            </a:endParaRPr>
          </a:p>
        </p:txBody>
      </p:sp>
      <p:sp>
        <p:nvSpPr>
          <p:cNvPr id="5" name="Rounded Rectangle 4"/>
          <p:cNvSpPr/>
          <p:nvPr/>
        </p:nvSpPr>
        <p:spPr>
          <a:xfrm>
            <a:off x="2836635" y="3008074"/>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2743200" y="3178616"/>
            <a:ext cx="5597070"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nam</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p>
          <a:p>
            <a:pPr algn="ctr"/>
            <a:r>
              <a:rPr lang="en-US" sz="2400" dirty="0">
                <a:solidFill>
                  <a:prstClr val="black"/>
                </a:solidFill>
                <a:latin typeface="Times New Roman" pitchFamily="18" charset="0"/>
                <a:cs typeface="Times New Roman" pitchFamily="18" charset="0"/>
              </a:rPr>
              <a:t>(37 – 19 ): 37. 100% = 48,65%</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 y="3237553"/>
            <a:ext cx="2794000" cy="1925000"/>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1600208" y="1024180"/>
                <a:ext cx="554990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Câu 4. </a:t>
                </a:r>
                <a:r>
                  <a:rPr lang="en-US" sz="3200" dirty="0" err="1">
                    <a:solidFill>
                      <a:prstClr val="black"/>
                    </a:solidFill>
                    <a:latin typeface="Times New Roman" pitchFamily="18" charset="0"/>
                    <a:cs typeface="Times New Roman" pitchFamily="18" charset="0"/>
                  </a:rPr>
                  <a:t>Tìm</a:t>
                </a:r>
                <a:r>
                  <a:rPr lang="en-US" sz="3200" dirty="0">
                    <a:solidFill>
                      <a:prstClr val="black"/>
                    </a:solidFill>
                    <a:latin typeface="Times New Roman" pitchFamily="18" charset="0"/>
                    <a:cs typeface="Times New Roman" pitchFamily="18" charset="0"/>
                  </a:rPr>
                  <a:t> x,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panose="02040503050406030204" pitchFamily="18" charset="0"/>
                          </a:rPr>
                        </m:ctrlPr>
                      </m:sSupPr>
                      <m:e>
                        <m:r>
                          <a:rPr lang="en-US" sz="3200" b="0" i="1" smtClean="0">
                            <a:solidFill>
                              <a:prstClr val="black"/>
                            </a:solidFill>
                            <a:latin typeface="Cambria Math"/>
                          </a:rPr>
                          <m:t>𝑥</m:t>
                        </m:r>
                      </m:e>
                      <m:sup>
                        <m:r>
                          <a:rPr lang="en-US" sz="3200" b="0" i="1" smtClean="0">
                            <a:solidFill>
                              <a:prstClr val="black"/>
                            </a:solidFill>
                            <a:latin typeface="Cambria Math"/>
                          </a:rPr>
                          <m:t>2</m:t>
                        </m:r>
                      </m:sup>
                    </m:sSup>
                    <m:r>
                      <a:rPr lang="en-US" sz="3200" b="0" i="1" smtClean="0">
                        <a:solidFill>
                          <a:prstClr val="black"/>
                        </a:solidFill>
                        <a:latin typeface="Cambria Math"/>
                      </a:rPr>
                      <m:t>=100</m:t>
                    </m:r>
                  </m:oMath>
                </a14:m>
                <a:endParaRPr lang="en-US" sz="3200" dirty="0">
                  <a:solidFill>
                    <a:prstClr val="black"/>
                  </a:solidFill>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8" y="1024180"/>
                <a:ext cx="5549901" cy="584775"/>
              </a:xfrm>
              <a:prstGeom prst="rect">
                <a:avLst/>
              </a:prstGeom>
              <a:blipFill rotWithShape="1">
                <a:blip r:embed="rId6"/>
                <a:stretch>
                  <a:fillRect l="-2857" t="-14583" b="-32292"/>
                </a:stretch>
              </a:blipFill>
            </p:spPr>
            <p:txBody>
              <a:bodyPr/>
              <a:lstStyle/>
              <a:p>
                <a:r>
                  <a:rPr lang="en-SG">
                    <a:noFill/>
                  </a:rPr>
                  <a:t> </a:t>
                </a:r>
              </a:p>
            </p:txBody>
          </p:sp>
        </mc:Fallback>
      </mc:AlternateContent>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2861130" y="2794004"/>
            <a:ext cx="559707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x = 10 </a:t>
            </a:r>
            <a:r>
              <a:rPr lang="en-US" sz="3200" dirty="0" err="1">
                <a:solidFill>
                  <a:prstClr val="black"/>
                </a:solidFill>
                <a:latin typeface="Times New Roman" pitchFamily="18" charset="0"/>
                <a:cs typeface="Times New Roman" pitchFamily="18" charset="0"/>
              </a:rPr>
              <a:t>hoặc</a:t>
            </a:r>
            <a:r>
              <a:rPr lang="en-US" sz="3200" dirty="0">
                <a:solidFill>
                  <a:prstClr val="black"/>
                </a:solidFill>
                <a:latin typeface="Times New Roman" pitchFamily="18" charset="0"/>
                <a:cs typeface="Times New Roman" pitchFamily="18" charset="0"/>
              </a:rPr>
              <a:t> x = – 10</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 y="3290053"/>
            <a:ext cx="2717800" cy="1872500"/>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797560" y="2133600"/>
            <a:ext cx="7696200" cy="9906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0000FF"/>
                </a:solidFill>
                <a:latin typeface="Times New Roman" pitchFamily="18" charset="0"/>
                <a:cs typeface="Times New Roman" pitchFamily="18" charset="0"/>
              </a:rPr>
              <a:t>B.HOẠT ĐỘNG LUYỆN TẬP</a:t>
            </a:r>
          </a:p>
        </p:txBody>
      </p:sp>
      <p:sp>
        <p:nvSpPr>
          <p:cNvPr id="2" name="TextBox 1"/>
          <p:cNvSpPr txBox="1"/>
          <p:nvPr/>
        </p:nvSpPr>
        <p:spPr>
          <a:xfrm>
            <a:off x="431800" y="890539"/>
            <a:ext cx="3657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1. (1/</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45 SGK)</a:t>
            </a:r>
            <a:endParaRPr lang="en-SG"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855" y="1581149"/>
            <a:ext cx="61436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a:hlinkClick r:id="" action="ppaction://hlinkshowjump?jump=nextslide"/>
          </p:cNvPr>
          <p:cNvSpPr/>
          <p:nvPr/>
        </p:nvSpPr>
        <p:spPr>
          <a:xfrm>
            <a:off x="762000" y="-44451"/>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84" y="1809750"/>
            <a:ext cx="337294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8" y="2133600"/>
            <a:ext cx="381525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4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nodeType="clickEffect">
                                  <p:stCondLst>
                                    <p:cond delay="0"/>
                                  </p:stCondLst>
                                  <p:childTnLst>
                                    <p:animEffect transition="out" filter="fade">
                                      <p:cBhvr>
                                        <p:cTn id="31" dur="2000"/>
                                        <p:tgtEl>
                                          <p:spTgt spid="2050"/>
                                        </p:tgtEl>
                                      </p:cBhvr>
                                    </p:animEffect>
                                    <p:anim calcmode="lin" valueType="num">
                                      <p:cBhvr>
                                        <p:cTn id="32"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2050"/>
                                        </p:tgtEl>
                                        <p:attrNameLst>
                                          <p:attrName>ppt_h</p:attrName>
                                        </p:attrNameLst>
                                      </p:cBhvr>
                                      <p:tavLst>
                                        <p:tav tm="0">
                                          <p:val>
                                            <p:strVal val="ppt_h"/>
                                          </p:val>
                                        </p:tav>
                                        <p:tav tm="100000">
                                          <p:val>
                                            <p:strVal val="ppt_h"/>
                                          </p:val>
                                        </p:tav>
                                      </p:tavLst>
                                    </p:anim>
                                    <p:set>
                                      <p:cBhvr>
                                        <p:cTn id="34" dur="1" fill="hold">
                                          <p:stCondLst>
                                            <p:cond delay="1999"/>
                                          </p:stCondLst>
                                        </p:cTn>
                                        <p:tgtEl>
                                          <p:spTgt spid="20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1000"/>
                                        <p:tgtEl>
                                          <p:spTgt spid="2052"/>
                                        </p:tgtEl>
                                      </p:cBhvr>
                                    </p:animEffect>
                                    <p:anim calcmode="lin" valueType="num">
                                      <p:cBhvr>
                                        <p:cTn id="46" dur="1000" fill="hold"/>
                                        <p:tgtEl>
                                          <p:spTgt spid="2052"/>
                                        </p:tgtEl>
                                        <p:attrNameLst>
                                          <p:attrName>ppt_x</p:attrName>
                                        </p:attrNameLst>
                                      </p:cBhvr>
                                      <p:tavLst>
                                        <p:tav tm="0">
                                          <p:val>
                                            <p:strVal val="#ppt_x"/>
                                          </p:val>
                                        </p:tav>
                                        <p:tav tm="100000">
                                          <p:val>
                                            <p:strVal val="#ppt_x"/>
                                          </p:val>
                                        </p:tav>
                                      </p:tavLst>
                                    </p:anim>
                                    <p:anim calcmode="lin" valueType="num">
                                      <p:cBhvr>
                                        <p:cTn id="4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662289"/>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( 2/tr45 SGK)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3,4(24)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3,(42)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p:txBody>
      </p:sp>
      <p:sp>
        <p:nvSpPr>
          <p:cNvPr id="5" name="Rounded Rectangle 4">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a:solidFill>
                  <a:srgbClr val="FF0000"/>
                </a:solidFill>
                <a:latin typeface="Times New Roman" pitchFamily="18" charset="0"/>
                <a:cs typeface="Times New Roman" pitchFamily="18" charset="0"/>
              </a:rPr>
              <a:t>ÔN TẬP CUỐI CHƯƠNG 2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7" y="1276352"/>
            <a:ext cx="5324475" cy="231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8" y="2433050"/>
            <a:ext cx="5029203"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3075"/>
                                        </p:tgtEl>
                                      </p:cBhvr>
                                    </p:animEffect>
                                    <p:set>
                                      <p:cBhvr>
                                        <p:cTn id="21" dur="1" fill="hold">
                                          <p:stCondLst>
                                            <p:cond delay="499"/>
                                          </p:stCondLst>
                                        </p:cTn>
                                        <p:tgtEl>
                                          <p:spTgt spid="30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85754"/>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( 2/tr45 SGK)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3,4(24)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3,(42)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71550"/>
            <a:ext cx="502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5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8&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6&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264&quot;/&gt;&lt;/object&gt;&lt;object type=&quot;3&quot; unique_id=&quot;10041&quot;&gt;&lt;property id=&quot;20148&quot; value=&quot;5&quot;/&gt;&lt;property id=&quot;20300&quot; value=&quot;Slide 9&quot;/&gt;&lt;property id=&quot;20307&quot; value=&quot;269&quot;/&gt;&lt;/object&gt;&lt;/object&gt;&lt;object type=&quot;8&quot; unique_id=&quot;1002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D:\FFOutput\Heart And Soul30.mp3"/>
  <p:tag name="PPSNARRATION" val="84,1527416160,D:\DINH LI PY-TA-GO-ELEARNING\TEP NGUON\PYTAGO HUE_pptx\Media.ppcx"/>
  <p:tag name="HTML_SHAPEINFO" val="&lt;SlideThumbPath val=&quot;Slide67.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9719A2-C857-468F-8D80-0345D6FD75B3}&quot;/&gt;&lt;isInvalidForFieldText val=&quot;0&quot;/&gt;&lt;Image&gt;&lt;filename val=&quot;C:\Users\ADMINI~1\AppData\Local\Temp\PR\data\asimages\{DC9719A2-C857-468F-8D80-0345D6FD75B3}_67.png&quot;/&gt;&lt;left val=&quot;23&quot;/&gt;&lt;top val=&quot;426&quot;/&gt;&lt;width val=&quot;686&quot;/&gt;&lt;height val=&quot;61&quot;/&gt;&lt;hasText val=&quot;1&quot;/&gt;&lt;/Image&gt;&lt;/ThreeDShapeInfo&gt;"/>
  <p:tag name="PRESENTER_SHAPETEXTINFO" val="&lt;ShapeTextInfo&gt;&lt;TableIndex row=&quot;-1&quot; col=&quot;-1&quot;&gt;&lt;linesCount val=&quot;1&quot;/&gt;&lt;lineCharCount val=&quot;61&quot;/&gt;&lt;/TableIndex&gt;&lt;/ShapeTextInfo&gt;"/>
</p:tagLst>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456</Words>
  <Application>Microsoft Office PowerPoint</Application>
  <PresentationFormat>On-screen Show (16:9)</PresentationFormat>
  <Paragraphs>34</Paragraphs>
  <Slides>20</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Cambria Math</vt:lpstr>
      <vt:lpstr>Franklin Gothic Book</vt:lpstr>
      <vt:lpstr>Franklin Gothic Medium</vt:lpstr>
      <vt:lpstr>Times New Roman</vt:lpstr>
      <vt:lpstr>Wingdings</vt:lpstr>
      <vt:lpstr>Office Theme</vt:lpstr>
      <vt:lpstr>3_Office Theme</vt:lpstr>
      <vt:lpstr>5_Office Theme</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Hu?nh Quang Thanh</cp:lastModifiedBy>
  <cp:revision>41</cp:revision>
  <dcterms:created xsi:type="dcterms:W3CDTF">2018-03-09T07:14:39Z</dcterms:created>
  <dcterms:modified xsi:type="dcterms:W3CDTF">2022-11-25T10:35:02Z</dcterms:modified>
</cp:coreProperties>
</file>